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4"/>
  </p:notesMasterIdLst>
  <p:sldIdLst>
    <p:sldId id="256" r:id="rId2"/>
    <p:sldId id="330" r:id="rId3"/>
    <p:sldId id="332" r:id="rId4"/>
    <p:sldId id="312" r:id="rId5"/>
    <p:sldId id="267" r:id="rId6"/>
    <p:sldId id="266" r:id="rId7"/>
    <p:sldId id="283" r:id="rId8"/>
    <p:sldId id="318" r:id="rId9"/>
    <p:sldId id="320" r:id="rId10"/>
    <p:sldId id="319" r:id="rId11"/>
    <p:sldId id="261" r:id="rId12"/>
    <p:sldId id="262" r:id="rId13"/>
    <p:sldId id="263" r:id="rId14"/>
    <p:sldId id="315" r:id="rId15"/>
    <p:sldId id="340" r:id="rId16"/>
    <p:sldId id="264" r:id="rId17"/>
    <p:sldId id="272" r:id="rId18"/>
    <p:sldId id="287" r:id="rId19"/>
    <p:sldId id="321" r:id="rId20"/>
    <p:sldId id="323" r:id="rId21"/>
    <p:sldId id="290" r:id="rId22"/>
    <p:sldId id="277" r:id="rId23"/>
    <p:sldId id="336" r:id="rId24"/>
    <p:sldId id="339" r:id="rId25"/>
    <p:sldId id="299" r:id="rId26"/>
    <p:sldId id="324" r:id="rId27"/>
    <p:sldId id="325" r:id="rId28"/>
    <p:sldId id="326" r:id="rId29"/>
    <p:sldId id="304" r:id="rId30"/>
    <p:sldId id="305" r:id="rId31"/>
    <p:sldId id="294" r:id="rId32"/>
    <p:sldId id="295" r:id="rId33"/>
    <p:sldId id="335" r:id="rId34"/>
    <p:sldId id="298" r:id="rId35"/>
    <p:sldId id="337" r:id="rId36"/>
    <p:sldId id="308" r:id="rId37"/>
    <p:sldId id="309" r:id="rId38"/>
    <p:sldId id="338" r:id="rId39"/>
    <p:sldId id="310" r:id="rId40"/>
    <p:sldId id="311" r:id="rId41"/>
    <p:sldId id="282" r:id="rId42"/>
    <p:sldId id="328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2992" autoAdjust="0"/>
    <p:restoredTop sz="94660"/>
  </p:normalViewPr>
  <p:slideViewPr>
    <p:cSldViewPr>
      <p:cViewPr varScale="1">
        <p:scale>
          <a:sx n="64" d="100"/>
          <a:sy n="64" d="100"/>
        </p:scale>
        <p:origin x="-112" y="-2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8EC485D-1A4A-4B85-A535-0BA40827B9BA}" type="datetimeFigureOut">
              <a:rPr lang="en-US"/>
              <a:pPr>
                <a:defRPr/>
              </a:pPr>
              <a:t>19/12/13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62EBBFC-9EB7-4FD5-8C55-7EEF2E2C05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0352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4.xml"/><Relationship Id="rId2" Type="http://schemas.openxmlformats.org/officeDocument/2006/relationships/slideMaster" Target="../slideMasters/slideMaster1.xml"/><Relationship Id="rId3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CA5173E-DF1E-4D26-9D86-5FD9D06A1599}" type="datetimeFigureOut">
              <a:rPr lang="en-US"/>
              <a:pPr>
                <a:defRPr/>
              </a:pPr>
              <a:t>19/12/13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A50F34D-F314-4AE0-AD57-E93E145BAD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E44BA-035F-410D-AF8E-056D0890D603}" type="datetimeFigureOut">
              <a:rPr lang="en-US"/>
              <a:pPr>
                <a:defRPr/>
              </a:pPr>
              <a:t>19/12/13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D15EB-DD55-4A96-A37D-0496249669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F77F7-8012-4292-B53C-9003B5A778F8}" type="datetimeFigureOut">
              <a:rPr lang="en-US"/>
              <a:pPr>
                <a:defRPr/>
              </a:pPr>
              <a:t>19/12/13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FF25D-8A5A-4328-A367-A82E193218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41134-28E0-43FB-8ACC-8DCBCE43BE5C}" type="datetimeFigureOut">
              <a:rPr lang="en-US"/>
              <a:pPr>
                <a:defRPr/>
              </a:pPr>
              <a:t>19/12/13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8A7F0-5556-456B-A19D-97F6B14B0F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337AB8D-CCB7-474F-AE03-385158DB8B27}" type="datetimeFigureOut">
              <a:rPr lang="en-US"/>
              <a:pPr>
                <a:defRPr/>
              </a:pPr>
              <a:t>19/12/13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1C4850-2C72-4F36-A845-1A2A525242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A74AEA-B2DA-4321-A799-4B4DF931EEDC}" type="datetimeFigureOut">
              <a:rPr lang="en-US"/>
              <a:pPr>
                <a:defRPr/>
              </a:pPr>
              <a:t>19/12/13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84197F4-E2D3-43EE-979A-40C3A2217C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65B5E56-99C7-4956-AFDD-9EB013FA6103}" type="datetimeFigureOut">
              <a:rPr lang="en-US"/>
              <a:pPr>
                <a:defRPr/>
              </a:pPr>
              <a:t>19/12/13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17F3FC8-A736-4099-90DF-82066EB437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B50F8A4-3B36-4439-9BA1-E80079D827F2}" type="datetimeFigureOut">
              <a:rPr lang="en-US"/>
              <a:pPr>
                <a:defRPr/>
              </a:pPr>
              <a:t>19/12/13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F19B115-98D0-4019-BE22-E6F81D0BC0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05E6A-BC57-4E2C-AEB1-770892DC7E84}" type="datetimeFigureOut">
              <a:rPr lang="en-US"/>
              <a:pPr>
                <a:defRPr/>
              </a:pPr>
              <a:t>19/12/13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1EE21-932E-469E-90F1-3B35278CC8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9D5177-E7F6-4FD0-B2D3-60B190B58D30}" type="datetimeFigureOut">
              <a:rPr lang="en-US"/>
              <a:pPr>
                <a:defRPr/>
              </a:pPr>
              <a:t>19/12/13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A20052-2E8E-4EA0-B4FD-5EC97A4C21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A2D93B0-8C0A-41A6-A1A5-45F05C33A00C}" type="datetimeFigureOut">
              <a:rPr lang="en-US"/>
              <a:pPr>
                <a:defRPr/>
              </a:pPr>
              <a:t>19/12/13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7BBC812-E308-428A-95DB-2909A8C82B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FA7401D-DAD0-4D95-9812-060E04881D7A}" type="datetimeFigureOut">
              <a:rPr lang="en-US"/>
              <a:pPr>
                <a:defRPr/>
              </a:pPr>
              <a:t>19/12/13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8D23AF2-379B-4BEA-8EC8-499B95277F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6" r:id="rId2"/>
    <p:sldLayoutId id="2147483708" r:id="rId3"/>
    <p:sldLayoutId id="2147483709" r:id="rId4"/>
    <p:sldLayoutId id="2147483710" r:id="rId5"/>
    <p:sldLayoutId id="2147483711" r:id="rId6"/>
    <p:sldLayoutId id="2147483705" r:id="rId7"/>
    <p:sldLayoutId id="2147483712" r:id="rId8"/>
    <p:sldLayoutId id="2147483713" r:id="rId9"/>
    <p:sldLayoutId id="2147483704" r:id="rId10"/>
    <p:sldLayoutId id="214748370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4700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/>
              <a:t>INVESTIGATION PROTOCOLS IN PITUITARY ADENOMAS- FUNCTIONAL AND NON FUNCTIONAL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Prolactin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     </a:t>
            </a:r>
            <a:r>
              <a:rPr lang="en-US" sz="2000" dirty="0" smtClean="0"/>
              <a:t>Galactorrhoea , amennorrhoea, osteoporosis</a:t>
            </a:r>
          </a:p>
          <a:p>
            <a:r>
              <a:rPr lang="en-US" dirty="0" smtClean="0"/>
              <a:t> G.H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     </a:t>
            </a:r>
            <a:r>
              <a:rPr lang="en-US" sz="2000" dirty="0" smtClean="0"/>
              <a:t>Acromegaly, organomegaly, D.M, </a:t>
            </a:r>
          </a:p>
          <a:p>
            <a:r>
              <a:rPr lang="en-US" dirty="0" smtClean="0"/>
              <a:t> ACTH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     </a:t>
            </a:r>
            <a:r>
              <a:rPr lang="en-US" sz="2000" dirty="0" smtClean="0"/>
              <a:t>Cushing’s disease, Diabetes mellitus, osteoporosis, obesity, hypertension</a:t>
            </a:r>
          </a:p>
          <a:p>
            <a:r>
              <a:rPr lang="en-US" dirty="0" smtClean="0"/>
              <a:t> TSH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     </a:t>
            </a:r>
            <a:r>
              <a:rPr lang="en-US" sz="2000" dirty="0" smtClean="0"/>
              <a:t>Hyperthyroidism, cardiac dysrhythmia, heat intolerance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X- Rays: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     Widening of sella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     Destruction of sellar floor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     Relation of median sphenoidal septum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     Aeration of sphenoid sinus- conchal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                                                 sclerotic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                                                 mixed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Radiology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NCCT+ CECT head/ sella with thin coronal cuts: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       findings as seen in X-Rays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       iso dense to adjacent brain parenchyma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       intense contrast enhancement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       calcifications uncommon (&lt; 5%)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       apoplexy- hyper density 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        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    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en-US" dirty="0" smtClean="0"/>
              <a:t>MRI brain:</a:t>
            </a:r>
          </a:p>
          <a:p>
            <a:endParaRPr lang="en-US" dirty="0" smtClean="0"/>
          </a:p>
          <a:p>
            <a:pPr>
              <a:buFont typeface="Wingdings 3" pitchFamily="18" charset="2"/>
              <a:buNone/>
            </a:pPr>
            <a:r>
              <a:rPr lang="en-US" sz="2000" dirty="0" smtClean="0"/>
              <a:t>   Sagittal T!WI and coronal T1WI sellar and parasellar  region with/without contrast 2.5mm thin contiguous  slices and 5mm slices axial T2WI of whole brain.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/>
              <a:t>   Normal pituitary is iso intense to gray matter on T1WI with contrast enhancing</a:t>
            </a:r>
            <a:r>
              <a:rPr lang="en-US" dirty="0" smtClean="0"/>
              <a:t> 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    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Pituitary adenoma classified based on size: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          microadenoma     &lt;10mm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          macroadenoma     &gt;10mm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          giant pit adenoma &gt;40mm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Macro adenoma – </a:t>
            </a:r>
            <a:r>
              <a:rPr lang="en-US" sz="2000" dirty="0" smtClean="0"/>
              <a:t>they are hypo to isointense to gray matter on T1WI, contrast enhancing</a:t>
            </a:r>
          </a:p>
          <a:p>
            <a:endParaRPr lang="en-US" dirty="0" smtClean="0"/>
          </a:p>
          <a:p>
            <a:r>
              <a:rPr lang="en-US" dirty="0" smtClean="0"/>
              <a:t>Micro adenomas- </a:t>
            </a:r>
            <a:r>
              <a:rPr lang="en-US" sz="2000" dirty="0" smtClean="0"/>
              <a:t>Dynamic contrast study done by 5 T1WI turbo spin 3mm  thin slices repetitively at 20,40,60,80,100 sec after 10ml contrast injection at 2ml/sec.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     Micro adenoma enhance and wash out quickly as </a:t>
            </a:r>
          </a:p>
          <a:p>
            <a:pPr>
              <a:buFont typeface="Wingdings" pitchFamily="2" charset="2"/>
              <a:buNone/>
            </a:pPr>
            <a:r>
              <a:rPr lang="en-US" sz="2000" dirty="0" smtClean="0"/>
              <a:t>	     compared to normal gland post contrast and hence appear   </a:t>
            </a:r>
          </a:p>
          <a:p>
            <a:pPr>
              <a:buFont typeface="Wingdings" pitchFamily="2" charset="2"/>
              <a:buNone/>
            </a:pPr>
            <a:r>
              <a:rPr lang="en-US" sz="2000" dirty="0" smtClean="0"/>
              <a:t>        hypointense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     deviation of stalk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     bulging of inferior and superior margin</a:t>
            </a:r>
          </a:p>
          <a:p>
            <a:pPr>
              <a:buFont typeface="Wingdings" pitchFamily="2" charset="2"/>
              <a:buChar char="Ø"/>
            </a:pP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2047164" y="2033516"/>
            <a:ext cx="4599296" cy="3452884"/>
          </a:xfrm>
          <a:custGeom>
            <a:avLst/>
            <a:gdLst>
              <a:gd name="connsiteX0" fmla="*/ 13648 w 4599296"/>
              <a:gd name="connsiteY0" fmla="*/ 0 h 3452884"/>
              <a:gd name="connsiteX1" fmla="*/ 0 w 4599296"/>
              <a:gd name="connsiteY1" fmla="*/ 3425588 h 3452884"/>
              <a:gd name="connsiteX2" fmla="*/ 4599296 w 4599296"/>
              <a:gd name="connsiteY2" fmla="*/ 3452884 h 3452884"/>
              <a:gd name="connsiteX3" fmla="*/ 4599296 w 4599296"/>
              <a:gd name="connsiteY3" fmla="*/ 3452884 h 3452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99296" h="3452884">
                <a:moveTo>
                  <a:pt x="13648" y="0"/>
                </a:moveTo>
                <a:cubicBezTo>
                  <a:pt x="9099" y="1141863"/>
                  <a:pt x="4549" y="2283725"/>
                  <a:pt x="0" y="3425588"/>
                </a:cubicBezTo>
                <a:lnTo>
                  <a:pt x="4599296" y="3452884"/>
                </a:lnTo>
                <a:lnTo>
                  <a:pt x="4599296" y="3452884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Freeform 4"/>
          <p:cNvSpPr/>
          <p:nvPr/>
        </p:nvSpPr>
        <p:spPr>
          <a:xfrm>
            <a:off x="2470245" y="2786418"/>
            <a:ext cx="4026089" cy="2235958"/>
          </a:xfrm>
          <a:custGeom>
            <a:avLst/>
            <a:gdLst>
              <a:gd name="connsiteX0" fmla="*/ 0 w 4026089"/>
              <a:gd name="connsiteY0" fmla="*/ 2235958 h 2235958"/>
              <a:gd name="connsiteX1" fmla="*/ 504967 w 4026089"/>
              <a:gd name="connsiteY1" fmla="*/ 734704 h 2235958"/>
              <a:gd name="connsiteX2" fmla="*/ 941695 w 4026089"/>
              <a:gd name="connsiteY2" fmla="*/ 147851 h 2235958"/>
              <a:gd name="connsiteX3" fmla="*/ 1419367 w 4026089"/>
              <a:gd name="connsiteY3" fmla="*/ 11373 h 2235958"/>
              <a:gd name="connsiteX4" fmla="*/ 2019868 w 4026089"/>
              <a:gd name="connsiteY4" fmla="*/ 216089 h 2235958"/>
              <a:gd name="connsiteX5" fmla="*/ 2729552 w 4026089"/>
              <a:gd name="connsiteY5" fmla="*/ 598227 h 2235958"/>
              <a:gd name="connsiteX6" fmla="*/ 3452883 w 4026089"/>
              <a:gd name="connsiteY6" fmla="*/ 734704 h 2235958"/>
              <a:gd name="connsiteX7" fmla="*/ 4026089 w 4026089"/>
              <a:gd name="connsiteY7" fmla="*/ 830239 h 2235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26089" h="2235958">
                <a:moveTo>
                  <a:pt x="0" y="2235958"/>
                </a:moveTo>
                <a:cubicBezTo>
                  <a:pt x="174009" y="1659340"/>
                  <a:pt x="348018" y="1082722"/>
                  <a:pt x="504967" y="734704"/>
                </a:cubicBezTo>
                <a:cubicBezTo>
                  <a:pt x="661916" y="386686"/>
                  <a:pt x="789295" y="268406"/>
                  <a:pt x="941695" y="147851"/>
                </a:cubicBezTo>
                <a:cubicBezTo>
                  <a:pt x="1094095" y="27296"/>
                  <a:pt x="1239672" y="0"/>
                  <a:pt x="1419367" y="11373"/>
                </a:cubicBezTo>
                <a:cubicBezTo>
                  <a:pt x="1599062" y="22746"/>
                  <a:pt x="1801504" y="118280"/>
                  <a:pt x="2019868" y="216089"/>
                </a:cubicBezTo>
                <a:cubicBezTo>
                  <a:pt x="2238232" y="313898"/>
                  <a:pt x="2490716" y="511791"/>
                  <a:pt x="2729552" y="598227"/>
                </a:cubicBezTo>
                <a:cubicBezTo>
                  <a:pt x="2968388" y="684663"/>
                  <a:pt x="3236794" y="696035"/>
                  <a:pt x="3452883" y="734704"/>
                </a:cubicBezTo>
                <a:cubicBezTo>
                  <a:pt x="3668973" y="773373"/>
                  <a:pt x="4026089" y="830239"/>
                  <a:pt x="4026089" y="830239"/>
                </a:cubicBez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7" name="Straight Connector 6"/>
          <p:cNvCxnSpPr>
            <a:endCxn id="5" idx="0"/>
          </p:cNvCxnSpPr>
          <p:nvPr/>
        </p:nvCxnSpPr>
        <p:spPr>
          <a:xfrm flipV="1">
            <a:off x="2057400" y="5022376"/>
            <a:ext cx="412845" cy="68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2456597" y="3261815"/>
            <a:ext cx="4012442" cy="1746913"/>
          </a:xfrm>
          <a:custGeom>
            <a:avLst/>
            <a:gdLst>
              <a:gd name="connsiteX0" fmla="*/ 0 w 4012442"/>
              <a:gd name="connsiteY0" fmla="*/ 1746913 h 1746913"/>
              <a:gd name="connsiteX1" fmla="*/ 805218 w 4012442"/>
              <a:gd name="connsiteY1" fmla="*/ 982639 h 1746913"/>
              <a:gd name="connsiteX2" fmla="*/ 1774209 w 4012442"/>
              <a:gd name="connsiteY2" fmla="*/ 354842 h 1746913"/>
              <a:gd name="connsiteX3" fmla="*/ 2729552 w 4012442"/>
              <a:gd name="connsiteY3" fmla="*/ 40943 h 1746913"/>
              <a:gd name="connsiteX4" fmla="*/ 3712191 w 4012442"/>
              <a:gd name="connsiteY4" fmla="*/ 109182 h 1746913"/>
              <a:gd name="connsiteX5" fmla="*/ 4012442 w 4012442"/>
              <a:gd name="connsiteY5" fmla="*/ 136478 h 1746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12442" h="1746913">
                <a:moveTo>
                  <a:pt x="0" y="1746913"/>
                </a:moveTo>
                <a:cubicBezTo>
                  <a:pt x="254758" y="1480782"/>
                  <a:pt x="509517" y="1214651"/>
                  <a:pt x="805218" y="982639"/>
                </a:cubicBezTo>
                <a:cubicBezTo>
                  <a:pt x="1100919" y="750627"/>
                  <a:pt x="1453487" y="511791"/>
                  <a:pt x="1774209" y="354842"/>
                </a:cubicBezTo>
                <a:cubicBezTo>
                  <a:pt x="2094931" y="197893"/>
                  <a:pt x="2406555" y="81886"/>
                  <a:pt x="2729552" y="40943"/>
                </a:cubicBezTo>
                <a:cubicBezTo>
                  <a:pt x="3052549" y="0"/>
                  <a:pt x="3498376" y="93260"/>
                  <a:pt x="3712191" y="109182"/>
                </a:cubicBezTo>
                <a:cubicBezTo>
                  <a:pt x="3926006" y="125104"/>
                  <a:pt x="4012442" y="136478"/>
                  <a:pt x="4012442" y="136478"/>
                </a:cubicBezTo>
              </a:path>
            </a:pathLst>
          </a:custGeom>
          <a:ln w="254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3620294" y="2476500"/>
            <a:ext cx="380206" cy="7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200400" y="184046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Normal Gland</a:t>
            </a:r>
            <a:endParaRPr lang="en-IN" dirty="0"/>
          </a:p>
        </p:txBody>
      </p:sp>
      <p:sp>
        <p:nvSpPr>
          <p:cNvPr id="14" name="TextBox 13"/>
          <p:cNvSpPr txBox="1"/>
          <p:nvPr/>
        </p:nvSpPr>
        <p:spPr>
          <a:xfrm>
            <a:off x="3657600" y="4114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Adenoma</a:t>
            </a:r>
            <a:endParaRPr lang="en-IN" dirty="0"/>
          </a:p>
        </p:txBody>
      </p:sp>
      <p:cxnSp>
        <p:nvCxnSpPr>
          <p:cNvPr id="15" name="Straight Arrow Connector 14"/>
          <p:cNvCxnSpPr/>
          <p:nvPr/>
        </p:nvCxnSpPr>
        <p:spPr>
          <a:xfrm rot="5400000" flipH="1" flipV="1">
            <a:off x="3885008" y="3961209"/>
            <a:ext cx="305594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352800" y="55626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Time</a:t>
            </a:r>
            <a:endParaRPr lang="en-IN" sz="2400" dirty="0"/>
          </a:p>
        </p:txBody>
      </p:sp>
      <p:cxnSp>
        <p:nvCxnSpPr>
          <p:cNvPr id="18" name="Straight Arrow Connector 17"/>
          <p:cNvCxnSpPr/>
          <p:nvPr/>
        </p:nvCxnSpPr>
        <p:spPr>
          <a:xfrm rot="5400000">
            <a:off x="2362994" y="5410200"/>
            <a:ext cx="151606" cy="794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4953000" y="5409406"/>
            <a:ext cx="151606" cy="794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86000" y="54864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0</a:t>
            </a:r>
            <a:endParaRPr lang="en-IN" baseline="-25000" dirty="0"/>
          </a:p>
        </p:txBody>
      </p:sp>
      <p:sp>
        <p:nvSpPr>
          <p:cNvPr id="23" name="TextBox 22"/>
          <p:cNvSpPr txBox="1"/>
          <p:nvPr/>
        </p:nvSpPr>
        <p:spPr>
          <a:xfrm>
            <a:off x="4876800" y="54864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</a:t>
            </a:r>
            <a:r>
              <a:rPr lang="en-US" baseline="-25000" dirty="0" err="1" smtClean="0"/>
              <a:t>x</a:t>
            </a:r>
            <a:endParaRPr lang="en-IN" baseline="-25000" dirty="0"/>
          </a:p>
        </p:txBody>
      </p:sp>
      <p:sp>
        <p:nvSpPr>
          <p:cNvPr id="24" name="TextBox 23"/>
          <p:cNvSpPr txBox="1"/>
          <p:nvPr/>
        </p:nvSpPr>
        <p:spPr>
          <a:xfrm rot="16200000">
            <a:off x="494616" y="3233351"/>
            <a:ext cx="2368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Signal Intensity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Pituitary adenoma: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         </a:t>
            </a:r>
            <a:r>
              <a:rPr lang="en-US" sz="2400" dirty="0" smtClean="0"/>
              <a:t>Grade 0- size &lt; 10 mm, sella normal</a:t>
            </a:r>
          </a:p>
          <a:p>
            <a:pPr>
              <a:buFont typeface="Wingdings 3" pitchFamily="18" charset="2"/>
              <a:buNone/>
            </a:pPr>
            <a:r>
              <a:rPr lang="en-US" sz="2400" dirty="0" smtClean="0"/>
              <a:t>          Grade 1- size &lt; 10 mm, sella expanded</a:t>
            </a:r>
          </a:p>
          <a:p>
            <a:pPr>
              <a:buFont typeface="Wingdings 3" pitchFamily="18" charset="2"/>
              <a:buNone/>
            </a:pPr>
            <a:r>
              <a:rPr lang="en-US" sz="2400" dirty="0" smtClean="0"/>
              <a:t>          Grade 2- size &gt; 10 mm , sella expanded</a:t>
            </a:r>
          </a:p>
          <a:p>
            <a:pPr>
              <a:buFont typeface="Wingdings 3" pitchFamily="18" charset="2"/>
              <a:buNone/>
            </a:pPr>
            <a:r>
              <a:rPr lang="en-US" sz="2400" dirty="0" smtClean="0"/>
              <a:t>          Grade 3- size &gt; 10 mm, focal Destruction</a:t>
            </a:r>
          </a:p>
          <a:p>
            <a:pPr>
              <a:buFont typeface="Wingdings 3" pitchFamily="18" charset="2"/>
              <a:buNone/>
            </a:pPr>
            <a:r>
              <a:rPr lang="en-US" sz="2400" dirty="0" smtClean="0"/>
              <a:t>          Grade 4- size &gt; 10 mm, diffuse destruction</a:t>
            </a:r>
          </a:p>
          <a:p>
            <a:pPr>
              <a:buFont typeface="Wingdings 3" pitchFamily="18" charset="2"/>
              <a:buNone/>
            </a:pPr>
            <a:r>
              <a:rPr lang="en-US" sz="2400" dirty="0" smtClean="0"/>
              <a:t>          Grade 5- distant spread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Hardy classification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Suprasellar </a:t>
            </a:r>
          </a:p>
          <a:p>
            <a:pPr>
              <a:buFont typeface="Wingdings 3" pitchFamily="18" charset="2"/>
              <a:buNone/>
            </a:pPr>
            <a:r>
              <a:rPr lang="en-US" sz="2400" dirty="0" smtClean="0"/>
              <a:t>        0- none</a:t>
            </a:r>
          </a:p>
          <a:p>
            <a:pPr>
              <a:buFont typeface="Wingdings 3" pitchFamily="18" charset="2"/>
              <a:buNone/>
            </a:pPr>
            <a:r>
              <a:rPr lang="en-US" sz="2400" dirty="0" smtClean="0"/>
              <a:t>        A- supra sellar cistern</a:t>
            </a:r>
          </a:p>
          <a:p>
            <a:pPr>
              <a:buFont typeface="Wingdings 3" pitchFamily="18" charset="2"/>
              <a:buNone/>
            </a:pPr>
            <a:r>
              <a:rPr lang="en-US" sz="2400" dirty="0" smtClean="0"/>
              <a:t>        B- ant recess of third ventricle obliterated</a:t>
            </a:r>
          </a:p>
          <a:p>
            <a:pPr>
              <a:buFont typeface="Wingdings 3" pitchFamily="18" charset="2"/>
              <a:buNone/>
            </a:pPr>
            <a:r>
              <a:rPr lang="en-US" sz="2400" dirty="0" smtClean="0"/>
              <a:t>        C- floor of third ventricle grossly  displaced</a:t>
            </a:r>
          </a:p>
          <a:p>
            <a:pPr>
              <a:buFont typeface="Wingdings 3" pitchFamily="18" charset="2"/>
              <a:buNone/>
            </a:pPr>
            <a:endParaRPr lang="en-US" sz="2400" dirty="0" smtClean="0"/>
          </a:p>
          <a:p>
            <a:r>
              <a:rPr lang="en-US" dirty="0" smtClean="0"/>
              <a:t>Parasellar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        D- intracranial (intradural)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        E- into or beneath the cavernous sinus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Based on extension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Hormone excess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/>
              <a:t>             serum prolactin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/>
              <a:t>             serum IGF-1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/>
              <a:t>             serum LH, FSH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/>
              <a:t>             serum  A sub unit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/>
              <a:t>             serum TSH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/>
              <a:t>             urinary24 hr  cortisol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Hormone deficiency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/>
              <a:t>             serum cortisol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/>
              <a:t>             serum T4, free T3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/>
              <a:t>             serum testosterone (men)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/>
              <a:t>             serum estradiol  (women)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/>
              <a:t>    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/>
              <a:t>Screening studies for pituitary lesion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400" dirty="0" smtClean="0"/>
              <a:t>Dynamic stimulation/suppression testing may be useful in select cases to further evaluate pituitary reserve and/or for pituitary </a:t>
            </a:r>
            <a:r>
              <a:rPr lang="en-US" sz="2400" dirty="0" err="1" smtClean="0"/>
              <a:t>hyperfunction</a:t>
            </a:r>
            <a:endParaRPr lang="en-US" sz="2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sz="2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Acromegaly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/>
              <a:t>    Oral glucose test-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sz="20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dirty="0" smtClean="0"/>
              <a:t>Cushings syndrome/disease-                                   </a:t>
            </a:r>
            <a:r>
              <a:rPr lang="en-US" sz="2000" dirty="0" smtClean="0"/>
              <a:t>(a)low dose dexamethasone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000" dirty="0" smtClean="0"/>
              <a:t>   (b)low dose dexamethasone +CRH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000" dirty="0" smtClean="0"/>
              <a:t>   (c)high dose dexamethasone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000" dirty="0" smtClean="0"/>
              <a:t>   (d)Inferior petrous sampling + CRH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0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000" dirty="0" smtClean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/>
              <a:t>Dynamic test to identify pituitary hypersecretion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10244" name="TextBox 4"/>
          <p:cNvSpPr txBox="1">
            <a:spLocks noChangeArrowheads="1"/>
          </p:cNvSpPr>
          <p:nvPr/>
        </p:nvSpPr>
        <p:spPr bwMode="auto">
          <a:xfrm>
            <a:off x="1143000" y="1981200"/>
            <a:ext cx="495300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Lucida Sans Unicode" pitchFamily="34" charset="0"/>
              </a:rPr>
              <a:t>Pituitary gland</a:t>
            </a:r>
          </a:p>
          <a:p>
            <a:r>
              <a:rPr lang="en-US" dirty="0">
                <a:latin typeface="Lucida Sans Unicode" pitchFamily="34" charset="0"/>
              </a:rPr>
              <a:t>– Pituitary fossa</a:t>
            </a:r>
          </a:p>
          <a:p>
            <a:r>
              <a:rPr lang="en-US" dirty="0">
                <a:latin typeface="Lucida Sans Unicode" pitchFamily="34" charset="0"/>
              </a:rPr>
              <a:t>• Mass: 5 gms</a:t>
            </a:r>
          </a:p>
          <a:p>
            <a:r>
              <a:rPr lang="en-US" dirty="0">
                <a:latin typeface="Lucida Sans Unicode" pitchFamily="34" charset="0"/>
              </a:rPr>
              <a:t>• DIMENSIONS</a:t>
            </a:r>
          </a:p>
          <a:p>
            <a:r>
              <a:rPr lang="en-US" dirty="0">
                <a:latin typeface="Lucida Sans Unicode" pitchFamily="34" charset="0"/>
              </a:rPr>
              <a:t>– 7mm (Ht)</a:t>
            </a:r>
          </a:p>
          <a:p>
            <a:r>
              <a:rPr lang="en-US" dirty="0">
                <a:latin typeface="Lucida Sans Unicode" pitchFamily="34" charset="0"/>
              </a:rPr>
              <a:t>– 9mm (AP)</a:t>
            </a:r>
          </a:p>
          <a:p>
            <a:r>
              <a:rPr lang="en-US" dirty="0">
                <a:latin typeface="Lucida Sans Unicode" pitchFamily="34" charset="0"/>
              </a:rPr>
              <a:t>– 11m(transverse)</a:t>
            </a:r>
          </a:p>
          <a:p>
            <a:r>
              <a:rPr lang="en-US" dirty="0">
                <a:latin typeface="Lucida Sans Unicode" pitchFamily="34" charset="0"/>
              </a:rPr>
              <a:t>originates from </a:t>
            </a:r>
            <a:r>
              <a:rPr lang="en-US" dirty="0" smtClean="0">
                <a:latin typeface="Lucida Sans Unicode" pitchFamily="34" charset="0"/>
              </a:rPr>
              <a:t>Rathke’s </a:t>
            </a:r>
            <a:r>
              <a:rPr lang="en-US" dirty="0">
                <a:latin typeface="Lucida Sans Unicode" pitchFamily="34" charset="0"/>
              </a:rPr>
              <a:t>pouch and infundibulum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1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1871663"/>
          </a:xfrm>
        </p:spPr>
        <p:txBody>
          <a:bodyPr/>
          <a:lstStyle/>
          <a:p>
            <a:r>
              <a:rPr lang="en-US" sz="3200" dirty="0" smtClean="0"/>
              <a:t>ACTH</a:t>
            </a:r>
            <a:r>
              <a:rPr lang="en-US" dirty="0" smtClean="0"/>
              <a:t> – </a:t>
            </a:r>
            <a:r>
              <a:rPr lang="en-US" sz="2800" dirty="0" smtClean="0"/>
              <a:t>low dose ACTH by giving 1 mcg iv and S. cortisol after 30 min less than 18 mcg/dl identifies central adrenal deficiency</a:t>
            </a:r>
          </a:p>
          <a:p>
            <a:pPr>
              <a:buFont typeface="Wingdings 3" pitchFamily="18" charset="2"/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Dynamic test to identify pituitary deficiency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3200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30 to 50% of endocrine active tumors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Clinical features:    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Amennorhoea  infertility, loss of libido, oligospermia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Galactorrhoea in 80% females and 30% men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Majority are microadenomas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30% of them in women are self limiting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n-US" sz="2400" dirty="0" smtClean="0"/>
              <a:t> </a:t>
            </a:r>
            <a:endParaRPr lang="en-IN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Prolactinoma </a:t>
            </a:r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Prolactin </a:t>
            </a:r>
          </a:p>
          <a:p>
            <a:pPr>
              <a:buFont typeface="Wingdings 3" pitchFamily="18" charset="2"/>
              <a:buNone/>
            </a:pPr>
            <a:r>
              <a:rPr lang="en-US" sz="2400" dirty="0" smtClean="0"/>
              <a:t>  </a:t>
            </a:r>
            <a:r>
              <a:rPr lang="en-US" sz="2000" dirty="0" smtClean="0"/>
              <a:t>&lt; 25 ng/ ml         normal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/>
              <a:t>      25- 150ng/ml  prolactinoma, </a:t>
            </a:r>
            <a:r>
              <a:rPr lang="en-US" sz="2000" b="1" dirty="0" smtClean="0"/>
              <a:t>stalk effect</a:t>
            </a:r>
            <a:r>
              <a:rPr lang="en-US" sz="2000" dirty="0" smtClean="0"/>
              <a:t>, drugs , Hypothyroid </a:t>
            </a:r>
          </a:p>
          <a:p>
            <a:pPr>
              <a:buFont typeface="Wingdings 3" pitchFamily="18" charset="2"/>
              <a:buNone/>
            </a:pPr>
            <a:r>
              <a:rPr lang="en-US" sz="2400" dirty="0" smtClean="0"/>
              <a:t>   </a:t>
            </a:r>
            <a:r>
              <a:rPr lang="en-US" sz="2000" dirty="0" smtClean="0"/>
              <a:t>&gt; 150ng/ml- prolactinoma</a:t>
            </a:r>
          </a:p>
          <a:p>
            <a:pPr>
              <a:buFont typeface="Wingdings 3" pitchFamily="18" charset="2"/>
              <a:buNone/>
            </a:pPr>
            <a:endParaRPr lang="en-US" sz="2000" dirty="0" smtClean="0"/>
          </a:p>
          <a:p>
            <a:r>
              <a:rPr lang="en-US" sz="2400" dirty="0" smtClean="0"/>
              <a:t>Hook effect- </a:t>
            </a:r>
            <a:r>
              <a:rPr lang="en-US" sz="2000" dirty="0" smtClean="0"/>
              <a:t>even large elevations will show normal PRL levels on testing due to large size of molecules. Do serial dilutions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Prolactinoma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1"/>
          <p:cNvSpPr>
            <a:spLocks noGrp="1"/>
          </p:cNvSpPr>
          <p:nvPr>
            <p:ph idx="1"/>
          </p:nvPr>
        </p:nvSpPr>
        <p:spPr>
          <a:xfrm>
            <a:off x="381000" y="2514600"/>
            <a:ext cx="8001000" cy="1524000"/>
          </a:xfrm>
        </p:spPr>
        <p:txBody>
          <a:bodyPr/>
          <a:lstStyle/>
          <a:p>
            <a:r>
              <a:rPr lang="en-US" sz="3600" dirty="0" smtClean="0"/>
              <a:t>Not all hyperprolactinemia is due to a prolactinoma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762000" y="304800"/>
            <a:ext cx="6858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dirty="0" smtClean="0"/>
              <a:t>Causes of </a:t>
            </a:r>
            <a:r>
              <a:rPr lang="en-IN" dirty="0" err="1" smtClean="0"/>
              <a:t>Hyperprolactinemia</a:t>
            </a:r>
            <a:endParaRPr lang="en-IN" dirty="0" smtClean="0"/>
          </a:p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Medications </a:t>
            </a:r>
            <a:br>
              <a:rPr lang="en-IN" dirty="0" smtClean="0"/>
            </a:br>
            <a:r>
              <a:rPr lang="en-IN" dirty="0" smtClean="0"/>
              <a:t>     Psychotropic (e.g.. haloperidol. </a:t>
            </a:r>
            <a:r>
              <a:rPr lang="en-IN" dirty="0" err="1" smtClean="0"/>
              <a:t>resperidol</a:t>
            </a:r>
            <a:r>
              <a:rPr lang="en-IN" dirty="0" smtClean="0"/>
              <a:t>) </a:t>
            </a:r>
            <a:br>
              <a:rPr lang="en-IN" dirty="0" smtClean="0"/>
            </a:br>
            <a:r>
              <a:rPr lang="en-IN" dirty="0" smtClean="0"/>
              <a:t>     Antidepressants (e.g.. </a:t>
            </a:r>
            <a:r>
              <a:rPr lang="en-IN" dirty="0" err="1" smtClean="0"/>
              <a:t>amoxapin</a:t>
            </a:r>
            <a:r>
              <a:rPr lang="en-IN" dirty="0" smtClean="0"/>
              <a:t>) </a:t>
            </a:r>
            <a:br>
              <a:rPr lang="en-IN" dirty="0" smtClean="0"/>
            </a:br>
            <a:r>
              <a:rPr lang="en-IN" dirty="0" smtClean="0"/>
              <a:t>     </a:t>
            </a:r>
            <a:r>
              <a:rPr lang="en-IN" dirty="0" err="1" smtClean="0"/>
              <a:t>Estrogen</a:t>
            </a:r>
            <a:r>
              <a:rPr lang="en-IN" dirty="0" smtClean="0"/>
              <a:t> </a:t>
            </a:r>
            <a:br>
              <a:rPr lang="en-IN" dirty="0" smtClean="0"/>
            </a:br>
            <a:r>
              <a:rPr lang="en-IN" dirty="0" smtClean="0"/>
              <a:t>     Opiates </a:t>
            </a:r>
            <a:br>
              <a:rPr lang="en-IN" dirty="0" smtClean="0"/>
            </a:br>
            <a:r>
              <a:rPr lang="en-IN" dirty="0" smtClean="0"/>
              <a:t>     Calcium channel blocker (</a:t>
            </a:r>
            <a:r>
              <a:rPr lang="en-IN" dirty="0" err="1" smtClean="0"/>
              <a:t>veraparnil</a:t>
            </a:r>
            <a:r>
              <a:rPr lang="en-IN" dirty="0" smtClean="0"/>
              <a:t>) </a:t>
            </a:r>
            <a:br>
              <a:rPr lang="en-IN" dirty="0" smtClean="0"/>
            </a:br>
            <a:r>
              <a:rPr lang="en-IN" dirty="0" smtClean="0"/>
              <a:t>     </a:t>
            </a:r>
            <a:r>
              <a:rPr lang="en-IN" dirty="0" err="1" smtClean="0"/>
              <a:t>Antihypertensives</a:t>
            </a:r>
            <a:r>
              <a:rPr lang="en-IN" dirty="0" smtClean="0"/>
              <a:t> (a methyldopa. </a:t>
            </a:r>
            <a:r>
              <a:rPr lang="en-IN" dirty="0" err="1" smtClean="0"/>
              <a:t>reserpine</a:t>
            </a:r>
            <a:r>
              <a:rPr lang="en-IN" dirty="0" smtClean="0"/>
              <a:t>) </a:t>
            </a:r>
            <a:br>
              <a:rPr lang="en-IN" dirty="0" smtClean="0"/>
            </a:br>
            <a:r>
              <a:rPr lang="en-IN" dirty="0" smtClean="0"/>
              <a:t>     Dopamine antagonists (</a:t>
            </a:r>
            <a:r>
              <a:rPr lang="en-IN" dirty="0" err="1" smtClean="0"/>
              <a:t>domperidome</a:t>
            </a:r>
            <a:r>
              <a:rPr lang="en-IN" dirty="0" smtClean="0"/>
              <a:t>. </a:t>
            </a:r>
            <a:r>
              <a:rPr lang="en-IN" dirty="0" err="1" smtClean="0"/>
              <a:t>metoclopramide</a:t>
            </a:r>
            <a:r>
              <a:rPr lang="en-IN" dirty="0" smtClean="0"/>
              <a:t>) Pituitary </a:t>
            </a:r>
            <a:r>
              <a:rPr lang="en-IN" dirty="0" err="1" smtClean="0"/>
              <a:t>Pituitary</a:t>
            </a:r>
            <a:r>
              <a:rPr lang="en-IN" dirty="0" smtClean="0"/>
              <a:t> adenoma </a:t>
            </a:r>
            <a:br>
              <a:rPr lang="en-IN" dirty="0" smtClean="0"/>
            </a:br>
            <a:r>
              <a:rPr lang="en-IN" dirty="0" smtClean="0"/>
              <a:t>    </a:t>
            </a:r>
            <a:r>
              <a:rPr lang="en-IN" dirty="0" err="1" smtClean="0"/>
              <a:t>Prolactin</a:t>
            </a:r>
            <a:r>
              <a:rPr lang="en-IN" dirty="0" smtClean="0"/>
              <a:t>-secreting adenoma </a:t>
            </a:r>
            <a:br>
              <a:rPr lang="en-IN" dirty="0" smtClean="0"/>
            </a:br>
            <a:r>
              <a:rPr lang="en-IN" dirty="0" smtClean="0"/>
              <a:t>    GH-secreting adenoma </a:t>
            </a:r>
            <a:br>
              <a:rPr lang="en-IN" dirty="0" smtClean="0"/>
            </a:br>
            <a:r>
              <a:rPr lang="en-IN" dirty="0" smtClean="0"/>
              <a:t>    Secondary </a:t>
            </a:r>
            <a:r>
              <a:rPr lang="en-IN" dirty="0" err="1" smtClean="0"/>
              <a:t>hyperprolactinemia</a:t>
            </a:r>
            <a:r>
              <a:rPr lang="en-IN" dirty="0" smtClean="0"/>
              <a:t>. usually a </a:t>
            </a:r>
            <a:r>
              <a:rPr lang="en-IN" dirty="0" err="1" smtClean="0"/>
              <a:t>macroadenoma</a:t>
            </a:r>
            <a:r>
              <a:rPr lang="en-IN" dirty="0" smtClean="0"/>
              <a:t> </a:t>
            </a:r>
            <a:br>
              <a:rPr lang="en-IN" dirty="0" smtClean="0"/>
            </a:br>
            <a:r>
              <a:rPr lang="en-IN" dirty="0" smtClean="0"/>
              <a:t>Other pituitary lesion. e.g.. </a:t>
            </a:r>
            <a:r>
              <a:rPr lang="en-IN" dirty="0" err="1" smtClean="0"/>
              <a:t>inetastatic</a:t>
            </a:r>
            <a:r>
              <a:rPr lang="en-IN" dirty="0" smtClean="0"/>
              <a:t>. </a:t>
            </a:r>
            <a:r>
              <a:rPr lang="en-IN" dirty="0" err="1" smtClean="0"/>
              <a:t>sarcoid</a:t>
            </a:r>
            <a:r>
              <a:rPr lang="en-IN" dirty="0" smtClean="0"/>
              <a:t>. aneurysm </a:t>
            </a:r>
            <a:br>
              <a:rPr lang="en-IN" dirty="0" smtClean="0"/>
            </a:br>
            <a:r>
              <a:rPr lang="en-IN" dirty="0" smtClean="0"/>
              <a:t>Hypothalamic lesion </a:t>
            </a:r>
            <a:br>
              <a:rPr lang="en-IN" dirty="0" smtClean="0"/>
            </a:br>
            <a:r>
              <a:rPr lang="en-IN" dirty="0" smtClean="0"/>
              <a:t>Head trauma </a:t>
            </a:r>
            <a:br>
              <a:rPr lang="en-IN" dirty="0" smtClean="0"/>
            </a:br>
            <a:r>
              <a:rPr lang="en-IN" dirty="0" smtClean="0"/>
              <a:t>Pregnancy </a:t>
            </a:r>
            <a:br>
              <a:rPr lang="en-IN" dirty="0" smtClean="0"/>
            </a:br>
            <a:r>
              <a:rPr lang="en-IN" dirty="0" smtClean="0"/>
              <a:t>Spinal cord lesions </a:t>
            </a:r>
            <a:br>
              <a:rPr lang="en-IN" dirty="0" smtClean="0"/>
            </a:br>
            <a:r>
              <a:rPr lang="en-IN" dirty="0" smtClean="0"/>
              <a:t>Chest wall trauma </a:t>
            </a:r>
            <a:br>
              <a:rPr lang="en-IN" dirty="0" smtClean="0"/>
            </a:br>
            <a:r>
              <a:rPr lang="en-IN" dirty="0" smtClean="0"/>
              <a:t>Nipple stimulation</a:t>
            </a:r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1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r>
              <a:rPr lang="en-US" dirty="0" smtClean="0"/>
              <a:t>15% of all pituitary adenomas in adults</a:t>
            </a:r>
          </a:p>
          <a:p>
            <a:r>
              <a:rPr lang="en-US" dirty="0" smtClean="0"/>
              <a:t>90% microadenomas</a:t>
            </a:r>
          </a:p>
          <a:p>
            <a:r>
              <a:rPr lang="en-US" dirty="0" smtClean="0"/>
              <a:t>Common in women</a:t>
            </a:r>
          </a:p>
          <a:p>
            <a:r>
              <a:rPr lang="en-US" dirty="0" smtClean="0"/>
              <a:t>55 % pit adenoma in children </a:t>
            </a:r>
          </a:p>
          <a:p>
            <a:r>
              <a:rPr lang="en-US" dirty="0" smtClean="0"/>
              <a:t>Clinical features:</a:t>
            </a:r>
          </a:p>
          <a:p>
            <a:endParaRPr lang="en-US" dirty="0" smtClean="0"/>
          </a:p>
          <a:p>
            <a:pPr lvl="1">
              <a:buFont typeface="Verdana" pitchFamily="34" charset="0"/>
              <a:buNone/>
            </a:pPr>
            <a:r>
              <a:rPr lang="en-US" dirty="0" smtClean="0"/>
              <a:t>  	Central obesity, purple striae, hypertension, diabetes, ecchymosis, poor wound healing, lipid abnormalities, neuropsyhiatric problems</a:t>
            </a:r>
          </a:p>
          <a:p>
            <a:pPr lvl="1">
              <a:buFont typeface="Verdana" pitchFamily="34" charset="0"/>
              <a:buNone/>
            </a:pPr>
            <a:r>
              <a:rPr lang="en-US" dirty="0" smtClean="0"/>
              <a:t> </a:t>
            </a:r>
          </a:p>
          <a:p>
            <a:endParaRPr lang="en-IN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Cushings disease</a:t>
            </a:r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Best screening test-</a:t>
            </a:r>
            <a:r>
              <a:rPr lang="en-US" sz="2000" dirty="0" smtClean="0"/>
              <a:t> </a:t>
            </a:r>
            <a:r>
              <a:rPr lang="en-US" sz="2000" b="1" dirty="0" smtClean="0"/>
              <a:t>24 hr UFC</a:t>
            </a:r>
            <a:r>
              <a:rPr lang="en-US" sz="2000" dirty="0" smtClean="0"/>
              <a:t> level 95-100% sensitivity, 400 mcg/day of UFC is diagnostic. 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midnight plasma cortisol   of 5.2mcg/dl is diagnostic of cushings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Low dose dexamethasone test- </a:t>
            </a:r>
            <a:r>
              <a:rPr lang="en-US" sz="2000" dirty="0" smtClean="0"/>
              <a:t>1 mg of dexa at 11.00 am  and measurement of s. cortisol at 8.00 am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n-US" sz="2000" dirty="0" smtClean="0"/>
              <a:t> &lt;5 mcg/dl- normal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n-US" sz="2000" dirty="0" smtClean="0"/>
              <a:t> 5-10 mcg/dl equivocal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n-US" sz="2000" dirty="0" smtClean="0"/>
              <a:t> &gt;10mcg diagnostic</a:t>
            </a:r>
          </a:p>
          <a:p>
            <a:pPr>
              <a:lnSpc>
                <a:spcPct val="90000"/>
              </a:lnSpc>
            </a:pPr>
            <a:r>
              <a:rPr lang="en-US" sz="2000" b="1" dirty="0" smtClean="0"/>
              <a:t>Plasma corticotropin level- </a:t>
            </a:r>
            <a:r>
              <a:rPr lang="en-US" sz="2000" dirty="0" smtClean="0"/>
              <a:t>&gt;20pg/ml diagnostic 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n-US" sz="2000" dirty="0" smtClean="0"/>
              <a:t>                                             &gt;10 pg/ml suggestive 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n-US" sz="2000" dirty="0" smtClean="0"/>
              <a:t>                                             &lt;5pg/ml  corticotroph   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n-US" sz="2000" dirty="0" smtClean="0"/>
              <a:t>                                                             independent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n-US" sz="2000" dirty="0" smtClean="0"/>
              <a:t>                                           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Cushings disease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High dose dexa suppression </a:t>
            </a:r>
            <a:r>
              <a:rPr lang="en-US" sz="2000" b="1" dirty="0" smtClean="0"/>
              <a:t>test</a:t>
            </a:r>
            <a:r>
              <a:rPr lang="en-US" sz="2000" dirty="0" smtClean="0"/>
              <a:t>- if corticotrops &gt;10 pg/ml . 2mg of dexa given every 6hrly for 2 days,  if &gt; 69% fall in 24 hr UFC (pre and post dexa ) is 100% specific for CD </a:t>
            </a:r>
          </a:p>
          <a:p>
            <a:endParaRPr lang="en-US" sz="2000" dirty="0" smtClean="0"/>
          </a:p>
          <a:p>
            <a:r>
              <a:rPr lang="en-US" sz="2400" b="1" dirty="0" smtClean="0"/>
              <a:t>8 mg dexamethasone test </a:t>
            </a:r>
            <a:r>
              <a:rPr lang="en-US" sz="2400" dirty="0" smtClean="0"/>
              <a:t>-</a:t>
            </a:r>
            <a:r>
              <a:rPr lang="en-US" sz="2000" dirty="0" smtClean="0"/>
              <a:t>8 mg dexamethasone is given at 11.00 pm and drop in &gt;50% s. cortisol  indicates CD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Corticotropin  releasing hormone stimulation test</a:t>
            </a:r>
            <a:r>
              <a:rPr lang="en-US" sz="2000" dirty="0" smtClean="0"/>
              <a:t>- I mcg/kg CRH iv in morning, if increases &gt;35% corticotropin level at 15, 30 min above baseline yields 100% specificity and 93% sensitivity for CD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Cushings disease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Inferior petrosal sinus sampling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   </a:t>
            </a:r>
            <a:r>
              <a:rPr lang="en-US" sz="2000" dirty="0" smtClean="0"/>
              <a:t>classical clinical and biochemical CD features with MRI   </a:t>
            </a:r>
          </a:p>
          <a:p>
            <a:pPr>
              <a:buFont typeface="Wingdings" pitchFamily="2" charset="2"/>
              <a:buNone/>
            </a:pPr>
            <a:r>
              <a:rPr lang="en-US" sz="2000" dirty="0" smtClean="0"/>
              <a:t>	      negative patient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      equivocal suppression and stimulation test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/>
              <a:t>  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/>
              <a:t>   Diagnostic accuracy is 80-100% , blood samples are obtained at basal and 3,5,10 min after CRH administration  and ips/ps ratio calculated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/>
              <a:t>     ips/ps &gt;3        CD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/>
              <a:t>     ips/ps &lt;2        ectopic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/>
              <a:t>     rarely 2-3        ectopic 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/>
              <a:t>     IPS gradient helps in lateralization of adenoma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Cushings disease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Cushing’s syndrome</a:t>
            </a:r>
            <a:endParaRPr lang="en-IN" dirty="0"/>
          </a:p>
        </p:txBody>
      </p:sp>
      <p:pic>
        <p:nvPicPr>
          <p:cNvPr id="47107" name="Picture 2" descr="C:\Users\MUKUND\Desktop\116364-138556-117365-13880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41538" y="1481138"/>
            <a:ext cx="4860925" cy="4525962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93" name="Group 81"/>
          <p:cNvGraphicFramePr>
            <a:graphicFrameLocks noGrp="1"/>
          </p:cNvGraphicFramePr>
          <p:nvPr>
            <p:ph idx="1"/>
          </p:nvPr>
        </p:nvGraphicFramePr>
        <p:xfrm>
          <a:off x="304800" y="533400"/>
          <a:ext cx="8229600" cy="6099810"/>
        </p:xfrm>
        <a:graphic>
          <a:graphicData uri="http://schemas.openxmlformats.org/drawingml/2006/table">
            <a:tbl>
              <a:tblPr/>
              <a:tblGrid>
                <a:gridCol w="1585913"/>
                <a:gridCol w="1370012"/>
                <a:gridCol w="2090738"/>
                <a:gridCol w="3182937"/>
              </a:tblGrid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Cell type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hormone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Clinical syndrome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Tumor type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Somatotroph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Growth Hormone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Acromeg/gigan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Sparsely granulated GH cell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Densely granulated GH cell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Lactotroph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Prolactin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Amen/galactor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Sparsely granulated prl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Densely granulated prl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Somato/Lact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Gh+prl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Acro+hyperprl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Mixed GH-prl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Acro+hyperprl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Mammo+somato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Amen/Gal/Acro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Acido+stem cell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Corticotroph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Acth/Pomc/B-lph/Msh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Cushings, nelson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Densely granulated acth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Sparsely granulated acth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Gonadotroph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FSH,LH,A- Sub Unit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Hypopituitarism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Gonadotroph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Thyrotroph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TSH, A-sub Unit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Hyperthyroid/ Hypopituitarism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Thyrotroph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NULL Cell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None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Hypopituitarism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Null cell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oncocytoma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0"/>
            <a:ext cx="3048000" cy="457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Cushing’s syndrome</a:t>
            </a:r>
            <a:endParaRPr lang="en-IN" dirty="0"/>
          </a:p>
        </p:txBody>
      </p:sp>
      <p:pic>
        <p:nvPicPr>
          <p:cNvPr id="48131" name="Picture 2" descr="C:\Users\MUKUND\Desktop\116364-138556-117365-13880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328863" y="1481138"/>
            <a:ext cx="4486275" cy="4525962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8229600" cy="3243263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endParaRPr lang="en-US" sz="2400" dirty="0" smtClean="0"/>
          </a:p>
          <a:p>
            <a:r>
              <a:rPr lang="en-US" sz="2400" dirty="0" smtClean="0"/>
              <a:t>4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decade of life</a:t>
            </a:r>
          </a:p>
          <a:p>
            <a:r>
              <a:rPr lang="en-US" sz="2400" dirty="0" smtClean="0"/>
              <a:t>10.7 years</a:t>
            </a:r>
          </a:p>
          <a:p>
            <a:r>
              <a:rPr lang="en-US" sz="2400" dirty="0" smtClean="0"/>
              <a:t>Constitute 20% of all pituitary tumors</a:t>
            </a:r>
          </a:p>
          <a:p>
            <a:r>
              <a:rPr lang="en-US" sz="2400" dirty="0" smtClean="0"/>
              <a:t>Preop duration 10 years to diagnosis in adults and 3.1 years in children</a:t>
            </a:r>
          </a:p>
          <a:p>
            <a:r>
              <a:rPr lang="en-US" sz="2400" dirty="0" smtClean="0"/>
              <a:t>Pleuri hormonal</a:t>
            </a:r>
          </a:p>
          <a:p>
            <a:pPr>
              <a:buFont typeface="Wingdings 3" pitchFamily="18" charset="2"/>
              <a:buNone/>
            </a:pPr>
            <a:endParaRPr lang="en-US" sz="2400" dirty="0" smtClean="0"/>
          </a:p>
          <a:p>
            <a:endParaRPr lang="en-US" dirty="0" smtClean="0"/>
          </a:p>
          <a:p>
            <a:endParaRPr lang="en-IN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Acromegaly </a:t>
            </a:r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1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3776663"/>
          </a:xfrm>
        </p:spPr>
        <p:txBody>
          <a:bodyPr/>
          <a:lstStyle/>
          <a:p>
            <a:r>
              <a:rPr lang="en-US" sz="2400" dirty="0" smtClean="0"/>
              <a:t>Prepuberty-gigantism &amp; precocious puberty</a:t>
            </a:r>
          </a:p>
          <a:p>
            <a:pPr>
              <a:buFont typeface="Wingdings 3" pitchFamily="18" charset="2"/>
              <a:buNone/>
            </a:pPr>
            <a:endParaRPr lang="en-US" sz="2400" dirty="0" smtClean="0"/>
          </a:p>
          <a:p>
            <a:r>
              <a:rPr lang="en-US" sz="2400" dirty="0" smtClean="0"/>
              <a:t>Pubescent-amenorrhea, hypogonadism</a:t>
            </a:r>
          </a:p>
          <a:p>
            <a:pPr>
              <a:buFont typeface="Wingdings 3" pitchFamily="18" charset="2"/>
              <a:buNone/>
            </a:pPr>
            <a:endParaRPr lang="en-US" sz="2400" dirty="0" smtClean="0"/>
          </a:p>
          <a:p>
            <a:r>
              <a:rPr lang="en-US" sz="2400" dirty="0" smtClean="0"/>
              <a:t>Adults-skeletal and soft tissue overgrowth and deformities, cardiac ,neuromuscular, respiratory, endocrine, metabolic complications and neoplastic transformation </a:t>
            </a:r>
            <a:endParaRPr lang="en-IN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0" y="228600"/>
            <a:ext cx="41148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IN" dirty="0" smtClean="0"/>
              <a:t>ACROMEGALY</a:t>
            </a:r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6910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Random GH – </a:t>
            </a:r>
            <a:r>
              <a:rPr lang="en-US" sz="2000" dirty="0" smtClean="0"/>
              <a:t>not useful gives false positive and false negative results </a:t>
            </a:r>
          </a:p>
          <a:p>
            <a:endParaRPr lang="en-US" dirty="0" smtClean="0"/>
          </a:p>
          <a:p>
            <a:r>
              <a:rPr lang="en-US" dirty="0" smtClean="0"/>
              <a:t>Insulin like growth factor 1 (IGF-1) – best for screening     </a:t>
            </a:r>
            <a:r>
              <a:rPr lang="en-US" sz="2000" dirty="0" smtClean="0"/>
              <a:t>represents average daily GH secretion</a:t>
            </a:r>
          </a:p>
          <a:p>
            <a:endParaRPr lang="en-US" dirty="0" smtClean="0"/>
          </a:p>
          <a:p>
            <a:r>
              <a:rPr lang="en-US" dirty="0" smtClean="0"/>
              <a:t>Oral glucose GH suppression testing – </a:t>
            </a:r>
            <a:r>
              <a:rPr lang="en-US" sz="2000" dirty="0" smtClean="0"/>
              <a:t>gold standard to confirm diagnosis :75 mg of glucose load  normally suppresses  GH &gt; 2ng/ml RIA.  GH  nadir &gt;2ng/ml RIA with adenoma confirms it </a:t>
            </a:r>
          </a:p>
          <a:p>
            <a:pPr marL="365125" lvl="1" indent="-255588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endParaRPr lang="en-US" sz="2800" dirty="0" smtClean="0"/>
          </a:p>
          <a:p>
            <a:pPr marL="365125" lvl="1" indent="-255588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en-US" sz="2800" dirty="0" smtClean="0"/>
              <a:t>GHRH stimulation test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8229600" cy="3243263"/>
          </a:xfrm>
        </p:spPr>
        <p:txBody>
          <a:bodyPr/>
          <a:lstStyle/>
          <a:p>
            <a:r>
              <a:rPr lang="en-US" sz="2400" dirty="0" smtClean="0"/>
              <a:t>Chest and abdomen imaging for ectopic GHRH secreting tumors</a:t>
            </a:r>
          </a:p>
          <a:p>
            <a:r>
              <a:rPr lang="en-US" sz="2400" dirty="0" smtClean="0"/>
              <a:t>Empty sella shows pituitary infarction </a:t>
            </a:r>
          </a:p>
          <a:p>
            <a:r>
              <a:rPr lang="en-US" sz="2400" dirty="0" smtClean="0"/>
              <a:t>Scintigraphy </a:t>
            </a:r>
          </a:p>
          <a:p>
            <a:r>
              <a:rPr lang="en-US" sz="2400" dirty="0" smtClean="0"/>
              <a:t>Ancillary tests</a:t>
            </a:r>
          </a:p>
          <a:p>
            <a:pPr>
              <a:buFont typeface="Wingdings 3" pitchFamily="18" charset="2"/>
              <a:buNone/>
            </a:pPr>
            <a:r>
              <a:rPr lang="en-US" sz="2400" dirty="0" smtClean="0"/>
              <a:t>     Blood glucose, urine, cardiac and respiratory Screening for colorectal neoplasia</a:t>
            </a:r>
          </a:p>
          <a:p>
            <a:endParaRPr lang="en-IN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    </a:t>
            </a:r>
            <a:r>
              <a:rPr lang="en-IN" dirty="0" smtClean="0"/>
              <a:t>ACROMEGALY</a:t>
            </a:r>
            <a:endParaRPr lang="en-IN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838200" y="1905000"/>
            <a:ext cx="7772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Clinically Acromegaly, MRI pit adenoma, GH&gt;5ng/ml </a:t>
            </a:r>
          </a:p>
          <a:p>
            <a:pPr algn="ctr"/>
            <a:r>
              <a:rPr lang="en-US" dirty="0">
                <a:solidFill>
                  <a:srgbClr val="FFFFFF"/>
                </a:solidFill>
              </a:rPr>
              <a:t>If GH&lt;5ng/ml </a:t>
            </a:r>
            <a:endParaRPr lang="en-IN" dirty="0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09800" y="3352800"/>
            <a:ext cx="3276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IGF-1, elevated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If no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N" dirty="0"/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3505201" y="3048000"/>
            <a:ext cx="3048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066800" y="4953000"/>
            <a:ext cx="5638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Oral glucose suppression test confirms it</a:t>
            </a:r>
          </a:p>
          <a:p>
            <a:pPr algn="ctr"/>
            <a:r>
              <a:rPr lang="en-US" dirty="0">
                <a:solidFill>
                  <a:srgbClr val="FFFFFF"/>
                </a:solidFill>
              </a:rPr>
              <a:t> rarely MRI negative , </a:t>
            </a:r>
          </a:p>
          <a:p>
            <a:pPr algn="ctr"/>
            <a:r>
              <a:rPr lang="en-US" dirty="0">
                <a:solidFill>
                  <a:srgbClr val="FFFFFF"/>
                </a:solidFill>
              </a:rPr>
              <a:t>measure GHRH levels, CECT abd /chest </a:t>
            </a:r>
            <a:endParaRPr lang="en-IN" dirty="0">
              <a:solidFill>
                <a:srgbClr val="FFFFFF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3390901" y="4610100"/>
            <a:ext cx="5334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TSH secreting tumors</a:t>
            </a:r>
          </a:p>
          <a:p>
            <a:r>
              <a:rPr lang="en-US" sz="2400" dirty="0" smtClean="0"/>
              <a:t>1-2% of pit adenomas</a:t>
            </a:r>
          </a:p>
          <a:p>
            <a:r>
              <a:rPr lang="en-US" sz="2400" dirty="0" smtClean="0"/>
              <a:t>Mixed hormonal secretion- 30%</a:t>
            </a:r>
          </a:p>
          <a:p>
            <a:pPr>
              <a:buFont typeface="Wingdings 3" pitchFamily="18" charset="2"/>
              <a:buNone/>
            </a:pPr>
            <a:r>
              <a:rPr lang="en-US" sz="2400" dirty="0" smtClean="0"/>
              <a:t>       GH, PRL, Gonadotropins</a:t>
            </a:r>
          </a:p>
          <a:p>
            <a:r>
              <a:rPr lang="en-US" sz="2400" dirty="0" smtClean="0"/>
              <a:t>90% macroadenomas</a:t>
            </a:r>
          </a:p>
          <a:p>
            <a:r>
              <a:rPr lang="en-US" sz="2400" dirty="0" smtClean="0"/>
              <a:t>Mean duration pt 9 yrs </a:t>
            </a:r>
          </a:p>
          <a:p>
            <a:r>
              <a:rPr lang="en-US" sz="2400" dirty="0" smtClean="0"/>
              <a:t>Clinical features of goitre, warm skin, heat intolerance, cardiac arrhythmias and other hyperthyroid features, </a:t>
            </a:r>
          </a:p>
          <a:p>
            <a:pPr>
              <a:buFont typeface="Wingdings 3" pitchFamily="18" charset="2"/>
              <a:buNone/>
            </a:pPr>
            <a:endParaRPr lang="en-IN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IN" dirty="0" smtClean="0"/>
              <a:t>Thyrotroph adenoma</a:t>
            </a:r>
            <a:endParaRPr lang="en-IN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0" y="1676400"/>
            <a:ext cx="5943600" cy="33194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Lab investigations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n-US" sz="2400" dirty="0" smtClean="0"/>
              <a:t>   TSH, Free t4,t3by direct method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n-US" sz="2400" dirty="0" smtClean="0"/>
              <a:t>   a-subunit, PRL, GH, SHB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n-US" sz="2400" dirty="0" smtClean="0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n-US" sz="2400" dirty="0" smtClean="0"/>
              <a:t>Iodine scan/USG of thyroid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n-US" sz="2400" dirty="0" smtClean="0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n-US" sz="2400" dirty="0" smtClean="0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n-US" sz="2400" dirty="0" smtClean="0"/>
              <a:t>Dynamic testing with TRH 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n-IN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IN" dirty="0" smtClean="0"/>
              <a:t>Thyrotroph adenoma</a:t>
            </a:r>
            <a:endParaRPr lang="en-IN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1524000"/>
            <a:ext cx="5638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Clinical suspicion, MRI –pit adenoma, baseline TSH, free T4/T3,a-sub unit,PRL,GH</a:t>
            </a:r>
            <a:endParaRPr lang="en-IN" dirty="0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2971800"/>
            <a:ext cx="51816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TSH normal, a-sub unit/TSH ratio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&lt;5.7 in normogonads,&lt;29.1 in hypergonad,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TSH elevated&lt;0.7 in normogonads,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&lt;1.0 in hypergonads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3276600" y="4495800"/>
            <a:ext cx="4876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MRI equivocal, TRH stimulation test</a:t>
            </a:r>
            <a:endParaRPr lang="en-IN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2209801" y="2667000"/>
            <a:ext cx="4572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4991101" y="3467100"/>
            <a:ext cx="19050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Content Placeholder 1"/>
          <p:cNvSpPr>
            <a:spLocks noGrp="1"/>
          </p:cNvSpPr>
          <p:nvPr>
            <p:ph idx="1"/>
          </p:nvPr>
        </p:nvSpPr>
        <p:spPr>
          <a:xfrm>
            <a:off x="609600" y="1752600"/>
            <a:ext cx="8229600" cy="3700463"/>
          </a:xfrm>
        </p:spPr>
        <p:txBody>
          <a:bodyPr/>
          <a:lstStyle/>
          <a:p>
            <a:r>
              <a:rPr lang="en-US" dirty="0" smtClean="0"/>
              <a:t>7-15% of pit adenomas</a:t>
            </a:r>
          </a:p>
          <a:p>
            <a:pPr>
              <a:buFont typeface="Wingdings 3" pitchFamily="18" charset="2"/>
              <a:buNone/>
            </a:pPr>
            <a:endParaRPr lang="en-US" dirty="0" smtClean="0"/>
          </a:p>
          <a:p>
            <a:r>
              <a:rPr lang="en-US" dirty="0" smtClean="0"/>
              <a:t>40-50 % macroadenomas secrete </a:t>
            </a:r>
            <a:r>
              <a:rPr lang="en-US" dirty="0" err="1" smtClean="0"/>
              <a:t>gonadotropins</a:t>
            </a:r>
            <a:endParaRPr lang="en-US" dirty="0" smtClean="0"/>
          </a:p>
          <a:p>
            <a:pPr>
              <a:buFont typeface="Wingdings 3" pitchFamily="18" charset="2"/>
              <a:buNone/>
            </a:pPr>
            <a:endParaRPr lang="en-US" dirty="0" smtClean="0"/>
          </a:p>
          <a:p>
            <a:r>
              <a:rPr lang="en-US" dirty="0" smtClean="0"/>
              <a:t>Clinical features of mass effect:  visual symptoms, hypogonadism, amennorrhea, hypothyroid, hypocortisolism</a:t>
            </a:r>
          </a:p>
          <a:p>
            <a:endParaRPr lang="en-US" dirty="0" smtClean="0"/>
          </a:p>
          <a:p>
            <a:pPr>
              <a:buFont typeface="Wingdings 3" pitchFamily="18" charset="2"/>
              <a:buNone/>
            </a:pPr>
            <a:endParaRPr lang="en-US" dirty="0" smtClean="0"/>
          </a:p>
          <a:p>
            <a:endParaRPr lang="en-IN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Gonadotropinomas</a:t>
            </a:r>
            <a:br>
              <a:rPr lang="en-US" dirty="0" smtClean="0"/>
            </a:b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15% of intracranial tumors</a:t>
            </a:r>
          </a:p>
          <a:p>
            <a:endParaRPr lang="en-US" dirty="0" smtClean="0"/>
          </a:p>
          <a:p>
            <a:r>
              <a:rPr lang="en-US" dirty="0" smtClean="0"/>
              <a:t>Present as incidental finding in 5-20%</a:t>
            </a:r>
          </a:p>
          <a:p>
            <a:pPr>
              <a:buFont typeface="Wingdings 3" pitchFamily="18" charset="2"/>
              <a:buNone/>
            </a:pPr>
            <a:endParaRPr lang="en-US" dirty="0" smtClean="0"/>
          </a:p>
          <a:p>
            <a:pPr>
              <a:buFont typeface="Wingdings 3" pitchFamily="18" charset="2"/>
              <a:buNone/>
            </a:pPr>
            <a:endParaRPr lang="en-US" dirty="0" smtClean="0"/>
          </a:p>
          <a:p>
            <a:r>
              <a:rPr lang="en-US" dirty="0" smtClean="0"/>
              <a:t>Broadly divided 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                (a) functional 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                (b) non functional</a:t>
            </a:r>
            <a:endParaRPr lang="en-IN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Introduction</a:t>
            </a:r>
            <a:endParaRPr lang="en-IN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Content Placeholder 1"/>
          <p:cNvSpPr>
            <a:spLocks noGrp="1"/>
          </p:cNvSpPr>
          <p:nvPr>
            <p:ph idx="1"/>
          </p:nvPr>
        </p:nvSpPr>
        <p:spPr>
          <a:xfrm>
            <a:off x="685800" y="914400"/>
            <a:ext cx="8229600" cy="4157663"/>
          </a:xfrm>
        </p:spPr>
        <p:txBody>
          <a:bodyPr/>
          <a:lstStyle/>
          <a:p>
            <a:r>
              <a:rPr lang="en-US" dirty="0" smtClean="0"/>
              <a:t>Lab investigations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   basal hormonal levels 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   TRH stimulated gonadotropins, and sub units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      </a:t>
            </a:r>
            <a:r>
              <a:rPr lang="en-US" sz="2000" dirty="0" smtClean="0"/>
              <a:t>normally causes absent FSH response and no more than  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/>
              <a:t>        33% increase in LH and b- LH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/>
              <a:t>       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/>
              <a:t>        primary hypogonadism LH,FSH elevated and don’t respond    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/>
              <a:t>        to TRH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/>
              <a:t>        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/>
              <a:t>        gonadotropinomas have greater than 60% increase in b-LH  </a:t>
            </a:r>
          </a:p>
          <a:p>
            <a:pPr>
              <a:buFont typeface="Wingdings 3" pitchFamily="18" charset="2"/>
              <a:buNone/>
            </a:pPr>
            <a:r>
              <a:rPr lang="en-US" sz="2000" dirty="0" smtClean="0"/>
              <a:t>        levels</a:t>
            </a:r>
            <a:r>
              <a:rPr lang="en-US" dirty="0" smtClean="0"/>
              <a:t> </a:t>
            </a:r>
          </a:p>
          <a:p>
            <a:pPr>
              <a:buFont typeface="Wingdings 3" pitchFamily="18" charset="2"/>
              <a:buNone/>
            </a:pPr>
            <a:endParaRPr lang="en-IN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Gonadotropinomas</a:t>
            </a:r>
            <a:br>
              <a:rPr lang="en-US" dirty="0" smtClean="0"/>
            </a:br>
            <a:endParaRPr lang="en-IN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Content Placeholder 1"/>
          <p:cNvSpPr>
            <a:spLocks noGrp="1"/>
          </p:cNvSpPr>
          <p:nvPr>
            <p:ph idx="1"/>
          </p:nvPr>
        </p:nvSpPr>
        <p:spPr>
          <a:xfrm>
            <a:off x="1371600" y="2057400"/>
            <a:ext cx="7010400" cy="2709863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en-US" dirty="0" smtClean="0"/>
              <a:t>Hormonal status-endocrinologist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Visual field –orthoptist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Monitor tumor recurrence –radiologist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Clinical observation-neurosurgeon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Blood test-biochemist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Multidisciplinary approach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Content Placeholder 1"/>
          <p:cNvSpPr>
            <a:spLocks noGrp="1"/>
          </p:cNvSpPr>
          <p:nvPr>
            <p:ph idx="1"/>
          </p:nvPr>
        </p:nvSpPr>
        <p:spPr>
          <a:xfrm>
            <a:off x="1752600" y="2819400"/>
            <a:ext cx="5105400" cy="881063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en-US" sz="4800" dirty="0" smtClean="0"/>
              <a:t>THANK YOU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H="1" flipV="1">
            <a:off x="9372600" y="1905000"/>
            <a:ext cx="914400" cy="1524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500" dirty="0" smtClean="0"/>
              <a:t>History and physical examination</a:t>
            </a:r>
          </a:p>
          <a:p>
            <a:pPr>
              <a:lnSpc>
                <a:spcPct val="90000"/>
              </a:lnSpc>
            </a:pPr>
            <a:r>
              <a:rPr lang="en-US" sz="2500" dirty="0" smtClean="0"/>
              <a:t>Neuro- ophthalmology: 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n-US" sz="2500" dirty="0" smtClean="0"/>
              <a:t>             Acuity, field, fundus and movements</a:t>
            </a:r>
          </a:p>
          <a:p>
            <a:pPr>
              <a:lnSpc>
                <a:spcPct val="90000"/>
              </a:lnSpc>
            </a:pPr>
            <a:endParaRPr lang="en-US" sz="2500" dirty="0" smtClean="0"/>
          </a:p>
          <a:p>
            <a:pPr>
              <a:lnSpc>
                <a:spcPct val="90000"/>
              </a:lnSpc>
            </a:pPr>
            <a:r>
              <a:rPr lang="en-US" sz="2500" dirty="0" smtClean="0"/>
              <a:t>Hormone levels                                               Basal hormone and dynamic testing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n-US" sz="2500" dirty="0" smtClean="0"/>
              <a:t>             Aim- hypersecretory state or insufficiency</a:t>
            </a:r>
          </a:p>
          <a:p>
            <a:pPr>
              <a:lnSpc>
                <a:spcPct val="90000"/>
              </a:lnSpc>
            </a:pPr>
            <a:r>
              <a:rPr lang="en-US" sz="2500" dirty="0" smtClean="0"/>
              <a:t>Radiology      (a) X-Rays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n-US" sz="2500" dirty="0" smtClean="0"/>
              <a:t>                        (b) MRI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n-US" sz="2500" dirty="0" smtClean="0"/>
              <a:t>                        (c) NCCT/CECT</a:t>
            </a:r>
          </a:p>
          <a:p>
            <a:pPr>
              <a:lnSpc>
                <a:spcPct val="90000"/>
              </a:lnSpc>
            </a:pPr>
            <a:r>
              <a:rPr lang="en-US" sz="2500" dirty="0" smtClean="0"/>
              <a:t>Routine blood investigation</a:t>
            </a:r>
          </a:p>
          <a:p>
            <a:pPr>
              <a:lnSpc>
                <a:spcPct val="90000"/>
              </a:lnSpc>
            </a:pPr>
            <a:endParaRPr lang="en-US" sz="25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  </a:t>
            </a:r>
            <a:r>
              <a:rPr lang="en-US" sz="3600" dirty="0" smtClean="0"/>
              <a:t>INVESTIGATION PROTOCOL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685800" y="2438400"/>
            <a:ext cx="8229600" cy="2819400"/>
          </a:xfrm>
        </p:spPr>
        <p:txBody>
          <a:bodyPr/>
          <a:lstStyle/>
          <a:p>
            <a:r>
              <a:rPr lang="en-US" dirty="0" smtClean="0"/>
              <a:t>Mass effect</a:t>
            </a:r>
          </a:p>
          <a:p>
            <a:r>
              <a:rPr lang="en-US" dirty="0" smtClean="0"/>
              <a:t>Hyper secretion/ hypo secretion</a:t>
            </a:r>
          </a:p>
          <a:p>
            <a:r>
              <a:rPr lang="en-US" dirty="0" smtClean="0"/>
              <a:t>Incidental finding</a:t>
            </a:r>
          </a:p>
          <a:p>
            <a:r>
              <a:rPr lang="en-US" dirty="0" smtClean="0"/>
              <a:t>Apoplexy</a:t>
            </a:r>
          </a:p>
          <a:p>
            <a:endParaRPr lang="en-US" dirty="0" smtClean="0"/>
          </a:p>
          <a:p>
            <a:pPr>
              <a:buFont typeface="Wingdings 3" pitchFamily="18" charset="2"/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Presentation  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/>
          <p:cNvSpPr>
            <a:spLocks noGrp="1"/>
          </p:cNvSpPr>
          <p:nvPr>
            <p:ph idx="1"/>
          </p:nvPr>
        </p:nvSpPr>
        <p:spPr>
          <a:xfrm>
            <a:off x="838200" y="1905000"/>
            <a:ext cx="8001000" cy="3852863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en-US" dirty="0" smtClean="0"/>
              <a:t>Complete history and physical examination</a:t>
            </a:r>
          </a:p>
          <a:p>
            <a:pPr>
              <a:buFont typeface="Wingdings 3" pitchFamily="18" charset="2"/>
              <a:buNone/>
            </a:pPr>
            <a:endParaRPr lang="en-US" dirty="0" smtClean="0"/>
          </a:p>
          <a:p>
            <a:r>
              <a:rPr lang="en-US" sz="2400" dirty="0" smtClean="0"/>
              <a:t>Eyes – visual acuity, visual field, fundoscopy</a:t>
            </a:r>
          </a:p>
          <a:p>
            <a:r>
              <a:rPr lang="en-US" sz="2400" dirty="0" smtClean="0"/>
              <a:t>Neck- thyroid ,carotid bruit</a:t>
            </a:r>
          </a:p>
          <a:p>
            <a:r>
              <a:rPr lang="en-US" sz="2400" dirty="0" smtClean="0"/>
              <a:t>Chest-gynaecomastia, galactorrhea</a:t>
            </a:r>
          </a:p>
          <a:p>
            <a:r>
              <a:rPr lang="en-US" sz="2400" dirty="0" smtClean="0"/>
              <a:t>Abdomen-striae, obesity</a:t>
            </a:r>
          </a:p>
          <a:p>
            <a:r>
              <a:rPr lang="en-US" sz="2400" dirty="0" smtClean="0"/>
              <a:t>Extremities-edema, enlargement</a:t>
            </a:r>
          </a:p>
          <a:p>
            <a:r>
              <a:rPr lang="en-US" sz="2400" dirty="0" smtClean="0"/>
              <a:t>Skin-pigment, hair, bruises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Visual disturbances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        – Visual field defect usually very insidious and slowly progressive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        – Diplopia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        – Visual acuity</a:t>
            </a:r>
          </a:p>
          <a:p>
            <a:r>
              <a:rPr lang="en-US" dirty="0" smtClean="0"/>
              <a:t> Hydrocephalus</a:t>
            </a:r>
          </a:p>
          <a:p>
            <a:r>
              <a:rPr lang="en-US" dirty="0" smtClean="0"/>
              <a:t> Headache</a:t>
            </a:r>
          </a:p>
          <a:p>
            <a:r>
              <a:rPr lang="en-US" dirty="0" smtClean="0"/>
              <a:t> Cranial nerve palsies</a:t>
            </a:r>
          </a:p>
          <a:p>
            <a:r>
              <a:rPr lang="en-US" dirty="0" smtClean="0"/>
              <a:t> Raised intracranial pressure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MASS EFFECT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Apoplexy 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      </a:t>
            </a:r>
            <a:r>
              <a:rPr lang="en-US" sz="2400" dirty="0" smtClean="0"/>
              <a:t>Acute presentation secondary to tumour</a:t>
            </a:r>
          </a:p>
          <a:p>
            <a:pPr>
              <a:buFont typeface="Wingdings 3" pitchFamily="18" charset="2"/>
              <a:buNone/>
            </a:pPr>
            <a:r>
              <a:rPr lang="en-US" sz="2400" dirty="0" smtClean="0"/>
              <a:t>      haemorrhagic necrosis</a:t>
            </a:r>
          </a:p>
          <a:p>
            <a:pPr>
              <a:buFont typeface="Wingdings 3" pitchFamily="18" charset="2"/>
              <a:buNone/>
            </a:pPr>
            <a:r>
              <a:rPr lang="en-US" sz="2400" dirty="0" smtClean="0"/>
              <a:t>– Headache</a:t>
            </a:r>
          </a:p>
          <a:p>
            <a:pPr>
              <a:buFont typeface="Wingdings 3" pitchFamily="18" charset="2"/>
              <a:buNone/>
            </a:pPr>
            <a:r>
              <a:rPr lang="en-US" sz="2400" dirty="0" smtClean="0"/>
              <a:t>– Vomiting</a:t>
            </a:r>
          </a:p>
          <a:p>
            <a:pPr>
              <a:buFont typeface="Wingdings 3" pitchFamily="18" charset="2"/>
              <a:buNone/>
            </a:pPr>
            <a:r>
              <a:rPr lang="en-US" sz="2400" dirty="0" smtClean="0"/>
              <a:t>– Blindness</a:t>
            </a:r>
          </a:p>
          <a:p>
            <a:pPr>
              <a:buFont typeface="Wingdings 3" pitchFamily="18" charset="2"/>
              <a:buNone/>
            </a:pPr>
            <a:r>
              <a:rPr lang="en-US" sz="2400" dirty="0" smtClean="0"/>
              <a:t>– Ocular paresis</a:t>
            </a:r>
          </a:p>
          <a:p>
            <a:pPr>
              <a:buFont typeface="Wingdings 3" pitchFamily="18" charset="2"/>
              <a:buNone/>
            </a:pPr>
            <a:r>
              <a:rPr lang="en-US" sz="2400" dirty="0" smtClean="0"/>
              <a:t>– Altered level of consciousness</a:t>
            </a:r>
          </a:p>
          <a:p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1866</TotalTime>
  <Words>1708</Words>
  <Application>Microsoft Macintosh PowerPoint</Application>
  <PresentationFormat>On-screen Show (4:3)</PresentationFormat>
  <Paragraphs>340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Concourse</vt:lpstr>
      <vt:lpstr>INVESTIGATION PROTOCOLS IN PITUITARY ADENOMAS- FUNCTIONAL AND NON FUNCTIONAL</vt:lpstr>
      <vt:lpstr>Introduction </vt:lpstr>
      <vt:lpstr>PowerPoint Presentation</vt:lpstr>
      <vt:lpstr>Introduction</vt:lpstr>
      <vt:lpstr>  INVESTIGATION PROTOCOL</vt:lpstr>
      <vt:lpstr>Presentation   </vt:lpstr>
      <vt:lpstr>PowerPoint Presentation</vt:lpstr>
      <vt:lpstr>MASS EFFECT</vt:lpstr>
      <vt:lpstr>PowerPoint Presentation</vt:lpstr>
      <vt:lpstr>PowerPoint Presentation</vt:lpstr>
      <vt:lpstr>Radiology </vt:lpstr>
      <vt:lpstr> </vt:lpstr>
      <vt:lpstr> </vt:lpstr>
      <vt:lpstr>PowerPoint Presentation</vt:lpstr>
      <vt:lpstr>PowerPoint Presentation</vt:lpstr>
      <vt:lpstr>Hardy classification</vt:lpstr>
      <vt:lpstr>Based on extension</vt:lpstr>
      <vt:lpstr>Screening studies for pituitary lesion</vt:lpstr>
      <vt:lpstr>Dynamic test to identify pituitary hypersecretion</vt:lpstr>
      <vt:lpstr>Dynamic test to identify pituitary deficiency</vt:lpstr>
      <vt:lpstr>Prolactinoma </vt:lpstr>
      <vt:lpstr>Prolactinoma</vt:lpstr>
      <vt:lpstr>PowerPoint Presentation</vt:lpstr>
      <vt:lpstr> </vt:lpstr>
      <vt:lpstr>Cushings disease</vt:lpstr>
      <vt:lpstr>Cushings disease</vt:lpstr>
      <vt:lpstr>Cushings disease</vt:lpstr>
      <vt:lpstr>Cushings disease</vt:lpstr>
      <vt:lpstr>Cushing’s syndrome</vt:lpstr>
      <vt:lpstr>Cushing’s syndrome</vt:lpstr>
      <vt:lpstr>Acromegaly </vt:lpstr>
      <vt:lpstr>ACROMEGALY</vt:lpstr>
      <vt:lpstr>PowerPoint Presentation</vt:lpstr>
      <vt:lpstr>    ACROMEGALY</vt:lpstr>
      <vt:lpstr>PowerPoint Presentation</vt:lpstr>
      <vt:lpstr>Thyrotroph adenoma</vt:lpstr>
      <vt:lpstr>Thyrotroph adenoma</vt:lpstr>
      <vt:lpstr>PowerPoint Presentation</vt:lpstr>
      <vt:lpstr>Gonadotropinomas </vt:lpstr>
      <vt:lpstr>Gonadotropinomas </vt:lpstr>
      <vt:lpstr>Multidisciplinary approach</vt:lpstr>
      <vt:lpstr>PowerPoint Presentation</vt:lpstr>
    </vt:vector>
  </TitlesOfParts>
  <Company>AIIMS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Investigation protocols in pituitary adenomas- functional and non functional</dc:title>
  <dc:creator>Dr Vikas</dc:creator>
  <cp:lastModifiedBy>apple</cp:lastModifiedBy>
  <cp:revision>223</cp:revision>
  <dcterms:created xsi:type="dcterms:W3CDTF">2008-04-06T13:31:54Z</dcterms:created>
  <dcterms:modified xsi:type="dcterms:W3CDTF">2013-12-19T13:09:01Z</dcterms:modified>
</cp:coreProperties>
</file>